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4" r:id="rId2"/>
    <p:sldId id="266" r:id="rId3"/>
    <p:sldId id="267" r:id="rId4"/>
    <p:sldId id="268" r:id="rId5"/>
    <p:sldId id="269" r:id="rId6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yên Phan Thuỳ" initials="QP" lastIdx="1" clrIdx="0">
    <p:extLst>
      <p:ext uri="{19B8F6BF-5375-455C-9EA6-DF929625EA0E}">
        <p15:presenceInfo xmlns:p15="http://schemas.microsoft.com/office/powerpoint/2012/main" xmlns="" userId="c02216b479a4d8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A00"/>
    <a:srgbClr val="FABE00"/>
    <a:srgbClr val="3C3C3C"/>
    <a:srgbClr val="305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/>
    <p:restoredTop sz="94776"/>
  </p:normalViewPr>
  <p:slideViewPr>
    <p:cSldViewPr snapToGrid="0">
      <p:cViewPr>
        <p:scale>
          <a:sx n="66" d="100"/>
          <a:sy n="66" d="100"/>
        </p:scale>
        <p:origin x="-1788" y="160"/>
      </p:cViewPr>
      <p:guideLst>
        <p:guide orient="horz" pos="2381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6" d="100"/>
          <a:sy n="146" d="100"/>
        </p:scale>
        <p:origin x="25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4EF04-5ECD-4A4E-80B5-5113C0290F45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7B0C2-52EC-614F-B8D4-B2CC83F41F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327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5E7394-7CAE-4481-9823-38A1F7B05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" y="-1"/>
            <a:ext cx="7559675" cy="755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473149-FB47-DE9E-480A-010358102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812" r="23685"/>
          <a:stretch/>
        </p:blipFill>
        <p:spPr>
          <a:xfrm>
            <a:off x="5170391" y="-1"/>
            <a:ext cx="2399820" cy="21442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405" y="1353013"/>
            <a:ext cx="6861717" cy="5293113"/>
          </a:xfrm>
        </p:spPr>
        <p:txBody>
          <a:bodyPr numCol="2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="0">
                <a:solidFill>
                  <a:srgbClr val="305893"/>
                </a:solidFill>
                <a:latin typeface="Montserrat" pitchFamily="2" charset="77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dirty="0"/>
              <a:t>Food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799016-E03D-39D2-311E-833AB0689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4677" y="-340891"/>
            <a:ext cx="2540856" cy="1693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3114BCF-2B7C-325A-1270-219794964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4644" t="37025" r="36538" b="39090"/>
          <a:stretch/>
        </p:blipFill>
        <p:spPr>
          <a:xfrm>
            <a:off x="98953" y="6573817"/>
            <a:ext cx="1189463" cy="9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68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046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27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05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5E7394-7CAE-4481-9823-38A1F7B05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" y="-1"/>
            <a:ext cx="7559675" cy="755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473149-FB47-DE9E-480A-010358102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490" r="23396" b="5325"/>
          <a:stretch/>
        </p:blipFill>
        <p:spPr>
          <a:xfrm>
            <a:off x="5141098" y="-2"/>
            <a:ext cx="2409245" cy="20815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273" y="1353013"/>
            <a:ext cx="6824547" cy="5293113"/>
          </a:xfrm>
        </p:spPr>
        <p:txBody>
          <a:bodyPr numCol="2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Montserrat" pitchFamily="2" charset="77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dirty="0"/>
              <a:t>Food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3114BCF-2B7C-325A-1270-219794964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823" t="36903" r="34216" b="40718"/>
          <a:stretch/>
        </p:blipFill>
        <p:spPr>
          <a:xfrm>
            <a:off x="124312" y="6646126"/>
            <a:ext cx="1204332" cy="8995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91C13E-D066-BEAE-8B8E-67DB24FD5E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04743" y="273769"/>
            <a:ext cx="2540856" cy="9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324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171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430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36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061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46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412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CD8B-BABC-CE40-B148-DB774D68F0E4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4D6CF-73B5-9D44-A33E-6F07E8213B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38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559675" cy="7559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DELL\Desktop\Novotel Danang - Festive Staycation\novotel gala dinner + countdow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1" b="20705"/>
          <a:stretch/>
        </p:blipFill>
        <p:spPr bwMode="auto">
          <a:xfrm>
            <a:off x="-1625601" y="774700"/>
            <a:ext cx="10875947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5101" y="4722574"/>
            <a:ext cx="2749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Montserrat" pitchFamily="2" charset="0"/>
              </a:rPr>
              <a:t>18:00, 31/12/22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Montserrat" pitchFamily="2" charset="0"/>
              </a:rPr>
              <a:t>-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Montserrat" pitchFamily="2" charset="0"/>
              </a:rPr>
              <a:t>0:30, 01/01/23</a:t>
            </a:r>
            <a:endParaRPr lang="en-US" sz="30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5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-1" y="-31287"/>
            <a:ext cx="7559675" cy="7590962"/>
          </a:xfrm>
          <a:prstGeom prst="rect">
            <a:avLst/>
          </a:prstGeom>
          <a:gradFill>
            <a:gsLst>
              <a:gs pos="0">
                <a:schemeClr val="tx1">
                  <a:alpha val="99000"/>
                </a:schemeClr>
              </a:gs>
              <a:gs pos="100000">
                <a:srgbClr val="6B6656"/>
              </a:gs>
              <a:gs pos="40000">
                <a:schemeClr val="tx1"/>
              </a:gs>
              <a:gs pos="100000">
                <a:srgbClr val="D09A00">
                  <a:lumMod val="38000"/>
                </a:srgbClr>
              </a:gs>
            </a:gsLst>
            <a:lin ang="5400000" scaled="0"/>
          </a:gradFill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34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rgbClr val="305893"/>
                </a:solidFill>
                <a:latin typeface="Montserrat" pitchFamily="2" charset="77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en-US" sz="2000" b="1" dirty="0" smtClean="0">
              <a:solidFill>
                <a:schemeClr val="bg1"/>
              </a:solidFill>
            </a:endParaRPr>
          </a:p>
          <a:p>
            <a:pPr algn="ctr" fontAlgn="base"/>
            <a:endParaRPr lang="en-US" sz="2000" b="1" dirty="0">
              <a:solidFill>
                <a:schemeClr val="bg1"/>
              </a:solidFill>
            </a:endParaRPr>
          </a:p>
          <a:p>
            <a:pPr algn="ctr" fontAlgn="base"/>
            <a:endParaRPr lang="en-US" sz="20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DAZZLING NEW YEAR </a:t>
            </a:r>
            <a:endParaRPr lang="x-none" sz="2000" b="1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fontAlgn="base"/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Gala dinner &amp; Countdown 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Wine package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1.950.000 VND net/ </a:t>
            </a:r>
            <a:r>
              <a:rPr lang="en-US" sz="1200" b="1" dirty="0" err="1" smtClean="0">
                <a:solidFill>
                  <a:schemeClr val="bg1"/>
                </a:solidFill>
              </a:rPr>
              <a:t>pax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err="1" smtClean="0">
                <a:solidFill>
                  <a:schemeClr val="bg1"/>
                </a:solidFill>
              </a:rPr>
              <a:t>Bao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gồm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sử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dụng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không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giới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hạn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rượu</a:t>
            </a:r>
            <a:r>
              <a:rPr lang="en-US" sz="1050" i="1" dirty="0" smtClean="0">
                <a:solidFill>
                  <a:schemeClr val="bg1"/>
                </a:solidFill>
              </a:rPr>
              <a:t>, </a:t>
            </a:r>
            <a:r>
              <a:rPr lang="en-US" sz="1050" i="1" dirty="0" err="1" smtClean="0">
                <a:solidFill>
                  <a:schemeClr val="bg1"/>
                </a:solidFill>
              </a:rPr>
              <a:t>bia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và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nước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ngọt</a:t>
            </a:r>
            <a:endParaRPr lang="en-US" sz="105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Free flow wine, beer, and soft drink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Champagne package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2.550.000 VND net/ </a:t>
            </a:r>
            <a:r>
              <a:rPr lang="en-US" sz="1200" b="1" dirty="0" err="1" smtClean="0">
                <a:solidFill>
                  <a:schemeClr val="bg1"/>
                </a:solidFill>
              </a:rPr>
              <a:t>pax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err="1" smtClean="0">
                <a:solidFill>
                  <a:schemeClr val="bg1"/>
                </a:solidFill>
              </a:rPr>
              <a:t>Bao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gồm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sử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dụng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không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giới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hạn</a:t>
            </a:r>
            <a:r>
              <a:rPr lang="en-US" sz="1050" i="1" dirty="0" smtClean="0">
                <a:solidFill>
                  <a:schemeClr val="bg1"/>
                </a:solidFill>
              </a:rPr>
              <a:t> champagne, </a:t>
            </a:r>
            <a:r>
              <a:rPr lang="en-US" sz="1050" i="1" dirty="0" err="1" smtClean="0">
                <a:solidFill>
                  <a:schemeClr val="bg1"/>
                </a:solidFill>
              </a:rPr>
              <a:t>rượu</a:t>
            </a:r>
            <a:r>
              <a:rPr lang="en-US" sz="1050" i="1" dirty="0" smtClean="0">
                <a:solidFill>
                  <a:schemeClr val="bg1"/>
                </a:solidFill>
              </a:rPr>
              <a:t>, </a:t>
            </a:r>
            <a:r>
              <a:rPr lang="en-US" sz="1050" i="1" dirty="0" err="1" smtClean="0">
                <a:solidFill>
                  <a:schemeClr val="bg1"/>
                </a:solidFill>
              </a:rPr>
              <a:t>bia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và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nước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ngọt</a:t>
            </a:r>
            <a:endParaRPr lang="en-US" sz="105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</a:rPr>
              <a:t>Free flow champagne, wine, beer, and soft drink</a:t>
            </a:r>
          </a:p>
          <a:p>
            <a:pPr algn="ctr"/>
            <a:endParaRPr lang="en-US" sz="11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Kid package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700.000 VND net/ </a:t>
            </a:r>
            <a:r>
              <a:rPr lang="en-US" sz="1200" b="1" dirty="0" err="1" smtClean="0">
                <a:solidFill>
                  <a:schemeClr val="bg1"/>
                </a:solidFill>
              </a:rPr>
              <a:t>pax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i="1" dirty="0" err="1" smtClean="0">
                <a:solidFill>
                  <a:schemeClr val="bg1"/>
                </a:solidFill>
              </a:rPr>
              <a:t>Trẻ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</a:rPr>
              <a:t>em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</a:rPr>
              <a:t>từ</a:t>
            </a:r>
            <a:r>
              <a:rPr lang="en-US" sz="1100" i="1" dirty="0" smtClean="0">
                <a:solidFill>
                  <a:schemeClr val="bg1"/>
                </a:solidFill>
              </a:rPr>
              <a:t> 6-12 </a:t>
            </a:r>
            <a:r>
              <a:rPr lang="en-US" sz="1100" i="1" dirty="0" err="1" smtClean="0">
                <a:solidFill>
                  <a:schemeClr val="bg1"/>
                </a:solidFill>
              </a:rPr>
              <a:t>tuổi</a:t>
            </a:r>
            <a:endParaRPr lang="en-US" sz="11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</a:rPr>
              <a:t>For children 6-12 years </a:t>
            </a:r>
            <a:r>
              <a:rPr lang="en-US" sz="1050" dirty="0" smtClean="0">
                <a:solidFill>
                  <a:schemeClr val="bg1"/>
                </a:solidFill>
              </a:rPr>
              <a:t>old</a:t>
            </a:r>
          </a:p>
          <a:p>
            <a:pPr algn="ctr"/>
            <a:endParaRPr lang="en-US" sz="105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HIGHTLIGHT</a:t>
            </a:r>
            <a:endParaRPr lang="en-US" sz="105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err="1" smtClean="0">
                <a:solidFill>
                  <a:schemeClr val="bg1"/>
                </a:solidFill>
              </a:rPr>
              <a:t>Bò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Úc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nướng</a:t>
            </a:r>
            <a:r>
              <a:rPr lang="en-US" sz="1050" b="1" dirty="0" smtClean="0">
                <a:solidFill>
                  <a:schemeClr val="bg1"/>
                </a:solidFill>
              </a:rPr>
              <a:t>, </a:t>
            </a:r>
            <a:r>
              <a:rPr lang="en-US" sz="1050" b="1" dirty="0" err="1" smtClean="0">
                <a:solidFill>
                  <a:schemeClr val="bg1"/>
                </a:solidFill>
              </a:rPr>
              <a:t>sò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điệp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Nhật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và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Tôm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Hùm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Nha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</a:rPr>
              <a:t>Trang</a:t>
            </a:r>
            <a:endParaRPr lang="x-none" sz="1050" b="1" smtClean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50" i="1" dirty="0" smtClean="0">
                <a:solidFill>
                  <a:schemeClr val="bg1"/>
                </a:solidFill>
              </a:rPr>
              <a:t>A combination of Australian Beef Tenderloin,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50" i="1" dirty="0" smtClean="0">
                <a:solidFill>
                  <a:schemeClr val="bg1"/>
                </a:solidFill>
              </a:rPr>
              <a:t>Japanese Scallop &amp; </a:t>
            </a:r>
            <a:r>
              <a:rPr lang="en-US" sz="1050" i="1" dirty="0" err="1" smtClean="0">
                <a:solidFill>
                  <a:schemeClr val="bg1"/>
                </a:solidFill>
              </a:rPr>
              <a:t>Nha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Trang</a:t>
            </a:r>
            <a:r>
              <a:rPr lang="en-US" sz="1050" i="1" dirty="0" smtClean="0">
                <a:solidFill>
                  <a:schemeClr val="bg1"/>
                </a:solidFill>
              </a:rPr>
              <a:t> </a:t>
            </a:r>
            <a:r>
              <a:rPr lang="en-US" sz="1050" i="1" dirty="0" err="1" smtClean="0">
                <a:solidFill>
                  <a:schemeClr val="bg1"/>
                </a:solidFill>
              </a:rPr>
              <a:t>Lobsterin</a:t>
            </a:r>
            <a:r>
              <a:rPr lang="en-US" sz="1050" i="1" dirty="0" smtClean="0">
                <a:solidFill>
                  <a:schemeClr val="bg1"/>
                </a:solidFill>
              </a:rPr>
              <a:t> Chef’s Special Sauce </a:t>
            </a:r>
            <a:endParaRPr lang="x-none" sz="1050" i="1" smtClean="0">
              <a:solidFill>
                <a:schemeClr val="bg1"/>
              </a:solidFill>
            </a:endParaRPr>
          </a:p>
          <a:p>
            <a:pPr algn="ctr"/>
            <a:endParaRPr lang="en-US" sz="1050" i="1" dirty="0" smtClean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46" y="-889368"/>
            <a:ext cx="3106229" cy="310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579" y="3217727"/>
            <a:ext cx="7191025" cy="719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60" y="-356135"/>
            <a:ext cx="3106229" cy="31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-1" y="-31287"/>
            <a:ext cx="7559675" cy="7590962"/>
          </a:xfrm>
          <a:prstGeom prst="rect">
            <a:avLst/>
          </a:prstGeom>
          <a:gradFill>
            <a:gsLst>
              <a:gs pos="0">
                <a:schemeClr val="tx1">
                  <a:alpha val="99000"/>
                </a:schemeClr>
              </a:gs>
              <a:gs pos="100000">
                <a:srgbClr val="6B6656"/>
              </a:gs>
              <a:gs pos="40000">
                <a:schemeClr val="tx1"/>
              </a:gs>
              <a:gs pos="100000">
                <a:srgbClr val="D09A00">
                  <a:lumMod val="38000"/>
                </a:srgbClr>
              </a:gs>
            </a:gsLst>
            <a:lin ang="5400000" scaled="0"/>
          </a:gradFill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34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rgbClr val="305893"/>
                </a:solidFill>
                <a:latin typeface="Montserrat" pitchFamily="2" charset="77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46" y="-957104"/>
            <a:ext cx="3106229" cy="310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16" y="4622800"/>
            <a:ext cx="4769952" cy="4769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60" y="-423871"/>
            <a:ext cx="3106229" cy="3106229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xmlns="" id="{C7259EBC-B52A-3573-34DF-5816F6654251}"/>
              </a:ext>
            </a:extLst>
          </p:cNvPr>
          <p:cNvSpPr txBox="1">
            <a:spLocks/>
          </p:cNvSpPr>
          <p:nvPr/>
        </p:nvSpPr>
        <p:spPr>
          <a:xfrm>
            <a:off x="501378" y="1472322"/>
            <a:ext cx="6861717" cy="491982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755934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rgbClr val="305893"/>
                </a:solidFill>
                <a:latin typeface="Montserrat" pitchFamily="2" charset="77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D09A00"/>
                </a:solidFill>
              </a:rPr>
              <a:t>KHAI VỊ | </a:t>
            </a:r>
            <a:r>
              <a:rPr lang="en-US" b="1" i="1" dirty="0" smtClean="0">
                <a:solidFill>
                  <a:srgbClr val="D09A00"/>
                </a:solidFill>
              </a:rPr>
              <a:t>APPETIZER</a:t>
            </a:r>
            <a:endParaRPr lang="en-US" i="1" dirty="0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Pate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thịt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nguội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loại</a:t>
            </a:r>
            <a:r>
              <a:rPr lang="en-US" dirty="0" smtClean="0">
                <a:solidFill>
                  <a:schemeClr val="bg1"/>
                </a:solidFill>
              </a:rPr>
              <a:t> (Pate </a:t>
            </a:r>
            <a:r>
              <a:rPr lang="en-US" dirty="0" err="1" smtClean="0">
                <a:solidFill>
                  <a:schemeClr val="bg1"/>
                </a:solidFill>
              </a:rPr>
              <a:t>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Gà</a:t>
            </a:r>
            <a:r>
              <a:rPr lang="en-US" dirty="0" smtClean="0">
                <a:solidFill>
                  <a:schemeClr val="bg1"/>
                </a:solidFill>
              </a:rPr>
              <a:t>, Pate </a:t>
            </a:r>
            <a:r>
              <a:rPr lang="en-US" dirty="0" err="1" smtClean="0">
                <a:solidFill>
                  <a:schemeClr val="bg1"/>
                </a:solidFill>
              </a:rPr>
              <a:t>đồng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quê</a:t>
            </a:r>
            <a:r>
              <a:rPr lang="en-US" dirty="0" smtClean="0">
                <a:solidFill>
                  <a:schemeClr val="bg1"/>
                </a:solidFill>
              </a:rPr>
              <a:t>, Pate </a:t>
            </a:r>
            <a:r>
              <a:rPr lang="en-US" dirty="0" err="1" smtClean="0">
                <a:solidFill>
                  <a:schemeClr val="bg1"/>
                </a:solidFill>
              </a:rPr>
              <a:t>vịt</a:t>
            </a:r>
            <a:r>
              <a:rPr lang="en-US" dirty="0" smtClean="0">
                <a:solidFill>
                  <a:schemeClr val="bg1"/>
                </a:solidFill>
              </a:rPr>
              <a:t>)/ </a:t>
            </a:r>
            <a:r>
              <a:rPr lang="en-US" i="1" dirty="0" smtClean="0">
                <a:solidFill>
                  <a:schemeClr val="bg1"/>
                </a:solidFill>
              </a:rPr>
              <a:t>Assorted Pate, Terrine and Cold Cuts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</a:rPr>
              <a:t>SASHIMI &amp; SUSHI</a:t>
            </a:r>
            <a:endParaRPr lang="x-none" b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</a:rPr>
              <a:t>Sashimi </a:t>
            </a:r>
            <a:r>
              <a:rPr lang="en-US" dirty="0" err="1" smtClean="0">
                <a:solidFill>
                  <a:schemeClr val="bg1"/>
                </a:solidFill>
              </a:rPr>
              <a:t>cá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dương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hồi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Tuna, Salmon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</a:rPr>
              <a:t>Sushi </a:t>
            </a:r>
            <a:r>
              <a:rPr lang="en-US" dirty="0" err="1" smtClean="0">
                <a:solidFill>
                  <a:schemeClr val="bg1"/>
                </a:solidFill>
              </a:rPr>
              <a:t>tôm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ngừ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hồi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sushi </a:t>
            </a:r>
            <a:r>
              <a:rPr lang="en-US" dirty="0" err="1" smtClean="0">
                <a:solidFill>
                  <a:schemeClr val="bg1"/>
                </a:solidFill>
              </a:rPr>
              <a:t>rau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Prawn, Tuna, Salmon, Veggie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</a:rPr>
              <a:t>QUẦY HẢI SẢN ƯỚP LẠNH | </a:t>
            </a:r>
            <a:r>
              <a:rPr lang="en-US" b="1" i="1" dirty="0" smtClean="0">
                <a:solidFill>
                  <a:srgbClr val="D09A00"/>
                </a:solidFill>
              </a:rPr>
              <a:t>SEAFOOD ON ICE</a:t>
            </a:r>
            <a:endParaRPr lang="x-none" b="1" i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Hàu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Nghêu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Bạch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Tuộc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Tôm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Ghẹ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Fresh Oyster, Steamed Clam, Octopus, Shrimps &amp; Swimming Crab</a:t>
            </a:r>
            <a:r>
              <a:rPr lang="x-none" i="1" smtClean="0">
                <a:solidFill>
                  <a:schemeClr val="bg1"/>
                </a:solidFill>
              </a:rPr>
              <a:t> </a:t>
            </a: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</a:rPr>
              <a:t>QUẦY XA LÁT | </a:t>
            </a:r>
            <a:r>
              <a:rPr lang="en-US" b="1" i="1" dirty="0" smtClean="0">
                <a:solidFill>
                  <a:srgbClr val="D09A00"/>
                </a:solidFill>
              </a:rPr>
              <a:t>SALAD BAR</a:t>
            </a:r>
            <a:endParaRPr lang="x-none" b="1" i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chua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dưa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rốt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đậu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xanh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bông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cải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mầm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bí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đỏ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Greens, Tomato, Cucumber, Carrot, Green Bean, Broccoli, Micro Greens, Pumpkin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Xa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mỳ</a:t>
            </a:r>
            <a:r>
              <a:rPr lang="en-US" dirty="0" smtClean="0">
                <a:solidFill>
                  <a:schemeClr val="bg1"/>
                </a:solidFill>
              </a:rPr>
              <a:t> Ý </a:t>
            </a:r>
            <a:r>
              <a:rPr lang="en-US" dirty="0" err="1" smtClean="0">
                <a:solidFill>
                  <a:schemeClr val="bg1"/>
                </a:solidFill>
              </a:rPr>
              <a:t>thanh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cua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Pasta Salad with Crab Stick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Xa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khoai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tây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kiểu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Đức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Potato Salad in German Style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Xa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vịt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khói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sốt</a:t>
            </a:r>
            <a:r>
              <a:rPr lang="en-US" dirty="0" smtClean="0">
                <a:solidFill>
                  <a:schemeClr val="bg1"/>
                </a:solidFill>
              </a:rPr>
              <a:t> miso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Smoked Duck Breast with Miso Dressing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Xa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thịt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bơ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Pork Salad with Guacamole Dressing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Gỏi</a:t>
            </a:r>
            <a:r>
              <a:rPr lang="en-US" dirty="0" smtClean="0">
                <a:solidFill>
                  <a:schemeClr val="bg1"/>
                </a:solidFill>
              </a:rPr>
              <a:t> chip </a:t>
            </a:r>
            <a:r>
              <a:rPr lang="en-US" dirty="0" err="1" smtClean="0">
                <a:solidFill>
                  <a:schemeClr val="bg1"/>
                </a:solidFill>
              </a:rPr>
              <a:t>chip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Vietnamese Clam Salad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Xa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chua</a:t>
            </a:r>
            <a:r>
              <a:rPr lang="en-US" dirty="0" smtClean="0">
                <a:solidFill>
                  <a:schemeClr val="bg1"/>
                </a:solidFill>
              </a:rPr>
              <a:t> cay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Spicy Vietnamese Beef Salad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Xa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hải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kiểu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Âu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Mixed Seafood Salad and Vegetables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Xa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tuyết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nhĩ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White Mushroom and Chicken Salad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D09A00"/>
                </a:solidFill>
              </a:rPr>
              <a:t>SÚP | </a:t>
            </a:r>
            <a:r>
              <a:rPr lang="fr-FR" b="1" i="1" dirty="0" smtClean="0">
                <a:solidFill>
                  <a:srgbClr val="D09A00"/>
                </a:solidFill>
              </a:rPr>
              <a:t>SOUP</a:t>
            </a:r>
            <a:endParaRPr lang="x-none" b="1" i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Súp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nấm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rừng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Wild Mushroom Cream Soup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Súp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tây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bắp</a:t>
            </a:r>
            <a:r>
              <a:rPr lang="en-US" dirty="0" smtClean="0">
                <a:solidFill>
                  <a:schemeClr val="bg1"/>
                </a:solidFill>
              </a:rPr>
              <a:t> non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Turkey Breast Soup with Corn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mỳ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bơ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Bread and Butter</a:t>
            </a:r>
          </a:p>
          <a:p>
            <a:pPr>
              <a:lnSpc>
                <a:spcPct val="150000"/>
              </a:lnSpc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-1" y="-31287"/>
            <a:ext cx="7559675" cy="7590962"/>
          </a:xfrm>
          <a:prstGeom prst="rect">
            <a:avLst/>
          </a:prstGeom>
          <a:gradFill>
            <a:gsLst>
              <a:gs pos="0">
                <a:schemeClr val="tx1">
                  <a:alpha val="99000"/>
                </a:schemeClr>
              </a:gs>
              <a:gs pos="100000">
                <a:srgbClr val="6B6656"/>
              </a:gs>
              <a:gs pos="40000">
                <a:schemeClr val="tx1"/>
              </a:gs>
              <a:gs pos="100000">
                <a:srgbClr val="D09A00">
                  <a:lumMod val="38000"/>
                </a:srgbClr>
              </a:gs>
            </a:gsLst>
            <a:lin ang="5400000" scaled="0"/>
          </a:gradFill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34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rgbClr val="305893"/>
                </a:solidFill>
                <a:latin typeface="Montserrat" pitchFamily="2" charset="77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46" y="-957104"/>
            <a:ext cx="3106229" cy="310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16" y="4622800"/>
            <a:ext cx="4769952" cy="4769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60" y="-423871"/>
            <a:ext cx="3106229" cy="3106229"/>
          </a:xfrm>
          <a:prstGeom prst="rect">
            <a:avLst/>
          </a:prstGeom>
        </p:spPr>
      </p:pic>
      <p:sp>
        <p:nvSpPr>
          <p:cNvPr id="8" name="Subtitle 1"/>
          <p:cNvSpPr txBox="1">
            <a:spLocks/>
          </p:cNvSpPr>
          <p:nvPr/>
        </p:nvSpPr>
        <p:spPr>
          <a:xfrm>
            <a:off x="501378" y="1505270"/>
            <a:ext cx="6861717" cy="515944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755934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rgbClr val="305893"/>
                </a:solidFill>
                <a:latin typeface="Montserrat" pitchFamily="2" charset="77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</a:rPr>
              <a:t>MÓN NÓNG | </a:t>
            </a:r>
            <a:r>
              <a:rPr lang="en-US" b="1" i="1" dirty="0" smtClean="0">
                <a:solidFill>
                  <a:srgbClr val="D09A00"/>
                </a:solidFill>
              </a:rPr>
              <a:t>HOT DISH</a:t>
            </a:r>
            <a:endParaRPr lang="x-none" b="1" i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Ala</a:t>
            </a:r>
            <a:r>
              <a:rPr lang="en-US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Minute: Surf &amp; Turf</a:t>
            </a:r>
            <a:endParaRPr lang="x-none" b="1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Úc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nướng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điệp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Nhật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tôm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hùm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Trang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A combination of Australian Beef Tenderloin, Japanese Scallop &amp; </a:t>
            </a:r>
            <a:r>
              <a:rPr lang="en-US" i="1" dirty="0" err="1" smtClean="0">
                <a:solidFill>
                  <a:schemeClr val="bg1"/>
                </a:solidFill>
              </a:rPr>
              <a:t>Nha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Trang</a:t>
            </a:r>
            <a:r>
              <a:rPr lang="en-US" i="1" dirty="0" smtClean="0">
                <a:solidFill>
                  <a:schemeClr val="bg1"/>
                </a:solidFill>
              </a:rPr>
              <a:t> Lobster in Chef’s Special Sauce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  <a:cs typeface="Times New Roman" panose="02020603050405020304" pitchFamily="18" charset="0"/>
              </a:rPr>
              <a:t>QUẦY NƯỚNG | </a:t>
            </a:r>
            <a:r>
              <a:rPr lang="en-US" b="1" i="1" dirty="0" smtClean="0">
                <a:solidFill>
                  <a:srgbClr val="D09A00"/>
                </a:solidFill>
                <a:cs typeface="Times New Roman" panose="02020603050405020304" pitchFamily="18" charset="0"/>
              </a:rPr>
              <a:t>GRILLED STATION</a:t>
            </a:r>
            <a:endParaRPr lang="x-none" b="1" i="1" smtClean="0">
              <a:solidFill>
                <a:srgbClr val="D09A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Thịt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nướng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ớt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Marinated Pork Shoulder with Lemongrass and Chili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Mực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nướng</a:t>
            </a:r>
            <a:r>
              <a:rPr lang="en-US" dirty="0" smtClean="0">
                <a:solidFill>
                  <a:schemeClr val="bg1"/>
                </a:solidFill>
              </a:rPr>
              <a:t> sate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Sate Squid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Thăn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mú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áp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chảo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Pan Fried Grouper Fillet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Thăn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cừu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nướng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thơm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Grilled Lamb Steak with Rosemary Jus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Thăn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chanh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tỏi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Chicken Fillet, Lemon and Garlic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</a:rPr>
              <a:t>Rau </a:t>
            </a: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loại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Assorted Vegetables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kèm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Assorted Sauce and Condiments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D09A00"/>
                </a:solidFill>
              </a:rPr>
              <a:t>QUẦY SỢI VÀ MỲ Ý | </a:t>
            </a:r>
            <a:r>
              <a:rPr lang="en-US" b="1" i="1" dirty="0" smtClean="0">
                <a:solidFill>
                  <a:srgbClr val="D09A00"/>
                </a:solidFill>
              </a:rPr>
              <a:t>PASTA AND NOODLE STATION</a:t>
            </a:r>
            <a:endParaRPr lang="en-US" i="1" dirty="0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Mỳ</a:t>
            </a:r>
            <a:r>
              <a:rPr lang="en-US" dirty="0" smtClean="0">
                <a:solidFill>
                  <a:schemeClr val="bg1"/>
                </a:solidFill>
              </a:rPr>
              <a:t> Ý </a:t>
            </a: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kèm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chọn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Pasta with </a:t>
            </a:r>
            <a:r>
              <a:rPr lang="en-US" i="1" dirty="0" err="1" smtClean="0">
                <a:solidFill>
                  <a:schemeClr val="bg1"/>
                </a:solidFill>
              </a:rPr>
              <a:t>Sellection</a:t>
            </a:r>
            <a:r>
              <a:rPr lang="en-US" i="1" dirty="0" smtClean="0">
                <a:solidFill>
                  <a:schemeClr val="bg1"/>
                </a:solidFill>
              </a:rPr>
              <a:t> of Sauce: 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Sốt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thịt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bằm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nấm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chua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Bolognaise, Mushroom Cream and Tomato Sauce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Miến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bún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tươi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hương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lẩu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chua</a:t>
            </a:r>
            <a:r>
              <a:rPr lang="en-US" dirty="0" smtClean="0">
                <a:solidFill>
                  <a:schemeClr val="bg1"/>
                </a:solidFill>
              </a:rPr>
              <a:t> cay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hương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lẩu</a:t>
            </a:r>
            <a:r>
              <a:rPr lang="en-US" dirty="0" smtClean="0">
                <a:solidFill>
                  <a:schemeClr val="bg1"/>
                </a:solidFill>
              </a:rPr>
              <a:t> miso/ </a:t>
            </a:r>
            <a:r>
              <a:rPr lang="en-US" i="1" dirty="0" smtClean="0">
                <a:solidFill>
                  <a:schemeClr val="bg1"/>
                </a:solidFill>
              </a:rPr>
              <a:t>Noodles with Vegetable and Seafood Hot Pot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</a:rPr>
              <a:t>CARVING STATION</a:t>
            </a:r>
            <a:endParaRPr lang="x-none" b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Đùi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heo</a:t>
            </a:r>
            <a:r>
              <a:rPr lang="en-US" dirty="0" smtClean="0">
                <a:solidFill>
                  <a:schemeClr val="bg1"/>
                </a:solidFill>
              </a:rPr>
              <a:t> quay/ </a:t>
            </a:r>
            <a:r>
              <a:rPr lang="en-US" i="1" dirty="0" smtClean="0">
                <a:solidFill>
                  <a:schemeClr val="bg1"/>
                </a:solidFill>
              </a:rPr>
              <a:t>Roasted Pork Leg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Đùi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cừu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nướng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tỏi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hương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thảo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Roasted Lamb Leg with Rosemary and Garlic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</a:rPr>
              <a:t>PHÔ MAI CÁC LOẠI | </a:t>
            </a:r>
            <a:r>
              <a:rPr lang="en-US" b="1" i="1" dirty="0" smtClean="0">
                <a:solidFill>
                  <a:srgbClr val="D09A00"/>
                </a:solidFill>
              </a:rPr>
              <a:t>CHEESE BROAD </a:t>
            </a:r>
            <a:endParaRPr lang="x-none" b="1" i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dirty="0" smtClean="0">
                <a:solidFill>
                  <a:schemeClr val="bg1"/>
                </a:solidFill>
              </a:rPr>
              <a:t>Brie, Camembert, </a:t>
            </a:r>
            <a:r>
              <a:rPr lang="fr-FR" dirty="0" err="1" smtClean="0">
                <a:solidFill>
                  <a:schemeClr val="bg1"/>
                </a:solidFill>
              </a:rPr>
              <a:t>Perail</a:t>
            </a:r>
            <a:r>
              <a:rPr lang="fr-FR" dirty="0" smtClean="0">
                <a:solidFill>
                  <a:schemeClr val="bg1"/>
                </a:solidFill>
              </a:rPr>
              <a:t>, Roquefort, Buche de </a:t>
            </a:r>
            <a:r>
              <a:rPr lang="fr-FR" dirty="0" err="1" smtClean="0">
                <a:solidFill>
                  <a:schemeClr val="bg1"/>
                </a:solidFill>
              </a:rPr>
              <a:t>Chevre</a:t>
            </a:r>
            <a:endParaRPr lang="x-none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Hoa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hạt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Dried Fruits and Nuts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2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-1" y="-31287"/>
            <a:ext cx="7559675" cy="7590962"/>
          </a:xfrm>
          <a:prstGeom prst="rect">
            <a:avLst/>
          </a:prstGeom>
          <a:gradFill>
            <a:gsLst>
              <a:gs pos="0">
                <a:schemeClr val="tx1">
                  <a:alpha val="99000"/>
                </a:schemeClr>
              </a:gs>
              <a:gs pos="100000">
                <a:srgbClr val="6B6656"/>
              </a:gs>
              <a:gs pos="40000">
                <a:schemeClr val="tx1"/>
              </a:gs>
              <a:gs pos="100000">
                <a:srgbClr val="D09A00">
                  <a:lumMod val="38000"/>
                </a:srgbClr>
              </a:gs>
            </a:gsLst>
            <a:lin ang="5400000" scaled="0"/>
          </a:gradFill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34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rgbClr val="305893"/>
                </a:solidFill>
                <a:latin typeface="Montserrat" pitchFamily="2" charset="77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46" y="-957104"/>
            <a:ext cx="3106229" cy="310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16" y="4622800"/>
            <a:ext cx="4769952" cy="4769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60" y="-423871"/>
            <a:ext cx="3106229" cy="310622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01378" y="1850558"/>
            <a:ext cx="6861717" cy="41633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755934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rgbClr val="305893"/>
                </a:solidFill>
                <a:latin typeface="Montserrat" pitchFamily="2" charset="77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</a:rPr>
              <a:t>BÁNH ÂU | </a:t>
            </a:r>
            <a:r>
              <a:rPr lang="en-US" b="1" i="1" dirty="0" smtClean="0">
                <a:solidFill>
                  <a:srgbClr val="D09A00"/>
                </a:solidFill>
              </a:rPr>
              <a:t>DESSERTS</a:t>
            </a:r>
            <a:endParaRPr lang="x-none" b="1" i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tart </a:t>
            </a:r>
            <a:r>
              <a:rPr lang="en-US" dirty="0" err="1" smtClean="0">
                <a:solidFill>
                  <a:schemeClr val="bg1"/>
                </a:solidFill>
              </a:rPr>
              <a:t>trái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cây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Fruit Tart 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cẩm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thạch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cô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vani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Chocolate, Vanilla Mable Cake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phê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Opera Cake 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giòn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loại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Assorted Choux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với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mai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Red Velvet with Cream Cheese 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mềm</a:t>
            </a:r>
            <a:r>
              <a:rPr lang="en-US" dirty="0" smtClean="0">
                <a:solidFill>
                  <a:schemeClr val="bg1"/>
                </a:solidFill>
              </a:rPr>
              <a:t> cam </a:t>
            </a:r>
            <a:r>
              <a:rPr lang="en-US" dirty="0" err="1" smtClean="0">
                <a:solidFill>
                  <a:schemeClr val="bg1"/>
                </a:solidFill>
              </a:rPr>
              <a:t>vàng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Orange Mousse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nhân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nướng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kiểu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pháp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Assorted Macaroon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mềm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rượu</a:t>
            </a:r>
            <a:r>
              <a:rPr lang="en-US" dirty="0" smtClean="0">
                <a:solidFill>
                  <a:schemeClr val="bg1"/>
                </a:solidFill>
              </a:rPr>
              <a:t> cherry/ </a:t>
            </a:r>
            <a:r>
              <a:rPr lang="en-US" i="1" dirty="0" smtClean="0">
                <a:solidFill>
                  <a:schemeClr val="bg1"/>
                </a:solidFill>
              </a:rPr>
              <a:t>Kirsch Cherry Mousse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b="1" dirty="0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b="1" dirty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b="1" dirty="0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b="1" dirty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b="1" dirty="0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b="1" dirty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D09A00"/>
                </a:solidFill>
              </a:rPr>
              <a:t>HOT DESSERT</a:t>
            </a:r>
            <a:r>
              <a:rPr lang="x-none" b="1" smtClean="0">
                <a:solidFill>
                  <a:srgbClr val="D09A00"/>
                </a:solidFill>
              </a:rPr>
              <a:t/>
            </a:r>
            <a:br>
              <a:rPr lang="x-none" b="1" smtClean="0">
                <a:solidFill>
                  <a:srgbClr val="D09A00"/>
                </a:solidFill>
              </a:rPr>
            </a:br>
            <a:r>
              <a:rPr lang="fr-FR" dirty="0" err="1" smtClean="0">
                <a:solidFill>
                  <a:schemeClr val="bg1"/>
                </a:solidFill>
              </a:rPr>
              <a:t>Dứa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nướng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đốt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lửa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fr-FR" i="1" dirty="0" err="1" smtClean="0">
                <a:solidFill>
                  <a:schemeClr val="bg1"/>
                </a:solidFill>
              </a:rPr>
              <a:t>Pieapple</a:t>
            </a:r>
            <a:r>
              <a:rPr lang="fr-FR" i="1" dirty="0" smtClean="0">
                <a:solidFill>
                  <a:schemeClr val="bg1"/>
                </a:solidFill>
              </a:rPr>
              <a:t> Flambe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dirty="0" err="1" smtClean="0">
                <a:solidFill>
                  <a:schemeClr val="bg1"/>
                </a:solidFill>
              </a:rPr>
              <a:t>Bánh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kép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cuộn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chuối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đốt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fr-FR" i="1" dirty="0" smtClean="0">
                <a:solidFill>
                  <a:schemeClr val="bg1"/>
                </a:solidFill>
              </a:rPr>
              <a:t>Banana </a:t>
            </a:r>
            <a:r>
              <a:rPr lang="fr-FR" i="1" dirty="0" err="1" smtClean="0">
                <a:solidFill>
                  <a:schemeClr val="bg1"/>
                </a:solidFill>
              </a:rPr>
              <a:t>Crepe</a:t>
            </a:r>
            <a:r>
              <a:rPr lang="fr-FR" i="1" dirty="0" smtClean="0">
                <a:solidFill>
                  <a:schemeClr val="bg1"/>
                </a:solidFill>
              </a:rPr>
              <a:t> Flambe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D09A00"/>
                </a:solidFill>
              </a:rPr>
              <a:t>KEM/ </a:t>
            </a:r>
            <a:r>
              <a:rPr lang="fr-FR" b="1" i="1" dirty="0" smtClean="0">
                <a:solidFill>
                  <a:srgbClr val="D09A00"/>
                </a:solidFill>
              </a:rPr>
              <a:t>ICE CREAM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Kem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dừa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Coconut Ice Cream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Kem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dâu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tây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Strawberry Ice Cream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D09A00"/>
                </a:solidFill>
              </a:rPr>
              <a:t>TRÁNG MIỆNG TRONG LY | </a:t>
            </a:r>
            <a:r>
              <a:rPr lang="en-US" b="1" i="1" dirty="0" smtClean="0">
                <a:solidFill>
                  <a:srgbClr val="D09A00"/>
                </a:solidFill>
              </a:rPr>
              <a:t>DESSERT IN GLASS </a:t>
            </a:r>
            <a:endParaRPr lang="x-none" b="1" i="1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mềm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dâu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tây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Strawberry Mousse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mềm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vị</a:t>
            </a:r>
            <a:r>
              <a:rPr lang="en-US" dirty="0" smtClean="0">
                <a:solidFill>
                  <a:schemeClr val="bg1"/>
                </a:solidFill>
              </a:rPr>
              <a:t> chocolate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vụn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Chocolate Mousse with Dark Crumble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Kem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mềm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chưng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xoài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Mango Pudding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kiểu</a:t>
            </a:r>
            <a:r>
              <a:rPr lang="en-US" dirty="0" smtClean="0">
                <a:solidFill>
                  <a:schemeClr val="bg1"/>
                </a:solidFill>
              </a:rPr>
              <a:t> ý </a:t>
            </a:r>
            <a:r>
              <a:rPr lang="en-US" dirty="0" err="1" smtClean="0">
                <a:solidFill>
                  <a:schemeClr val="bg1"/>
                </a:solidFill>
              </a:rPr>
              <a:t>vị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phúc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bồn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tử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Raspberry Tiramisu</a:t>
            </a:r>
            <a:endParaRPr lang="x-none" i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chanh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mềm</a:t>
            </a:r>
            <a:r>
              <a:rPr lang="x-none" smtClean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Lemon Cake and Lemon Chantilly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x-none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D09A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D09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0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1980</TotalTime>
  <Words>598</Words>
  <Application>Microsoft Office PowerPoint</Application>
  <PresentationFormat>Custom</PresentationFormat>
  <Paragraphs>108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DELL</cp:lastModifiedBy>
  <cp:revision>53</cp:revision>
  <dcterms:created xsi:type="dcterms:W3CDTF">2022-11-29T01:35:10Z</dcterms:created>
  <dcterms:modified xsi:type="dcterms:W3CDTF">2022-12-11T16:52:25Z</dcterms:modified>
</cp:coreProperties>
</file>